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68" r:id="rId4"/>
    <p:sldId id="279" r:id="rId5"/>
    <p:sldId id="262" r:id="rId6"/>
    <p:sldId id="266" r:id="rId7"/>
    <p:sldId id="280" r:id="rId8"/>
    <p:sldId id="263" r:id="rId9"/>
    <p:sldId id="264" r:id="rId10"/>
    <p:sldId id="281" r:id="rId11"/>
    <p:sldId id="282" r:id="rId12"/>
    <p:sldId id="27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5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33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63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1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0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46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50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35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4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79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31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AF16-DB92-4090-906E-8FB47DC2701C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78678-645A-41F0-B3A2-07447660E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29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32565" y="752974"/>
            <a:ext cx="9774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sz="5400" b="1" dirty="0" smtClean="0">
                <a:solidFill>
                  <a:schemeClr val="accent5">
                    <a:lumMod val="75000"/>
                  </a:schemeClr>
                </a:solidFill>
              </a:rPr>
              <a:t>BEZPIECZNA PRACA </a:t>
            </a:r>
          </a:p>
          <a:p>
            <a:pPr algn="ctr"/>
            <a:r>
              <a:rPr lang="pl-PL" sz="5400" b="1" dirty="0" smtClean="0">
                <a:solidFill>
                  <a:schemeClr val="accent5">
                    <a:lumMod val="75000"/>
                  </a:schemeClr>
                </a:solidFill>
              </a:rPr>
              <a:t>Z KOMPUTEREM I W INTERNECIE</a:t>
            </a:r>
            <a:endParaRPr lang="pl-PL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l-PL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sz="4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24" y="450942"/>
            <a:ext cx="2961215" cy="1364019"/>
          </a:xfrm>
          <a:prstGeom prst="rect">
            <a:avLst/>
          </a:prstGeom>
        </p:spPr>
      </p:pic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99734"/>
              </p:ext>
            </p:extLst>
          </p:nvPr>
        </p:nvGraphicFramePr>
        <p:xfrm>
          <a:off x="7452906" y="3905794"/>
          <a:ext cx="3715837" cy="238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Obraz - mapa bitowa" r:id="rId4" imgW="9144000" imgH="5857920" progId="Paint.Picture">
                  <p:embed/>
                </p:oleObj>
              </mc:Choice>
              <mc:Fallback>
                <p:oleObj name="Obraz - mapa bitowa" r:id="rId4" imgW="9144000" imgH="5857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2906" y="3905794"/>
                        <a:ext cx="3715837" cy="238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50902"/>
              </p:ext>
            </p:extLst>
          </p:nvPr>
        </p:nvGraphicFramePr>
        <p:xfrm>
          <a:off x="1765613" y="3424551"/>
          <a:ext cx="4754245" cy="306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Obraz - mapa bitowa" r:id="rId6" imgW="9144000" imgH="5896080" progId="Paint.Picture">
                  <p:embed/>
                </p:oleObj>
              </mc:Choice>
              <mc:Fallback>
                <p:oleObj name="Obraz - mapa bitowa" r:id="rId6" imgW="9144000" imgH="5896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5613" y="3424551"/>
                        <a:ext cx="4754245" cy="3065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1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5029" y="862149"/>
            <a:ext cx="104764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Rodzicu!</a:t>
            </a:r>
          </a:p>
          <a:p>
            <a:pPr algn="ctr"/>
            <a:endParaRPr lang="pl-PL" sz="1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 smtClean="0"/>
              <a:t>W </a:t>
            </a:r>
            <a:r>
              <a:rPr lang="pl-PL" sz="2400" dirty="0"/>
              <a:t>sieci pojawia się mnóstwo </a:t>
            </a:r>
            <a:r>
              <a:rPr lang="pl-PL" sz="2400" b="1" dirty="0"/>
              <a:t>reklam</a:t>
            </a:r>
            <a:r>
              <a:rPr lang="pl-PL" sz="2400" dirty="0"/>
              <a:t>, które są często profilowane dla konkretnego użytkownika. </a:t>
            </a:r>
            <a:r>
              <a:rPr lang="pl-PL" sz="2400" dirty="0" smtClean="0"/>
              <a:t> Należy </a:t>
            </a:r>
            <a:r>
              <a:rPr lang="pl-PL" sz="2400" dirty="0"/>
              <a:t>pamiętać o wynikających z tego </a:t>
            </a:r>
            <a:r>
              <a:rPr lang="pl-PL" sz="2400" dirty="0" smtClean="0"/>
              <a:t>zagrożeniach</a:t>
            </a:r>
          </a:p>
          <a:p>
            <a:endParaRPr lang="pl-PL" sz="2400" dirty="0" smtClean="0"/>
          </a:p>
          <a:p>
            <a:pPr algn="ctr"/>
            <a:r>
              <a:rPr lang="pl-PL" sz="2400" b="1" dirty="0"/>
              <a:t>TREŚCI ZAGRAŻAJĄCE ROZWOJOWI PSYCHICZNEMU I MORALNEMU </a:t>
            </a:r>
            <a:r>
              <a:rPr lang="pl-PL" sz="2400" b="1" dirty="0" smtClean="0"/>
              <a:t>UCZNIÓW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 smtClean="0"/>
              <a:t>Podczas </a:t>
            </a:r>
            <a:r>
              <a:rPr lang="pl-PL" sz="2400" dirty="0"/>
              <a:t>przeglądania treści potrzebnych </a:t>
            </a:r>
            <a:r>
              <a:rPr lang="pl-PL" sz="2400" dirty="0" smtClean="0"/>
              <a:t>np. do </a:t>
            </a:r>
            <a:r>
              <a:rPr lang="pl-PL" sz="2400" dirty="0"/>
              <a:t>nauki w wynikach wyszukiwania może pojawić się strona, która nie jest przeznaczona dla dzieci. Również niektóre aplikacje sugerowane użytkownikowi strony są nieodpowiednie dla dziecka.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Warto ustawić w używanych systemach operacyjnych opcje kontroli </a:t>
            </a:r>
            <a:r>
              <a:rPr lang="pl-PL" sz="2400" dirty="0" smtClean="0"/>
              <a:t>rodzicielskiej. </a:t>
            </a:r>
          </a:p>
          <a:p>
            <a:pPr algn="ctr"/>
            <a:r>
              <a:rPr lang="pl-PL" sz="2400" b="1" dirty="0" smtClean="0"/>
              <a:t>RODZICU! Towarzysz dziecku </a:t>
            </a:r>
            <a:r>
              <a:rPr lang="pl-PL" sz="2400" b="1" dirty="0"/>
              <a:t>podczas nauki. Jest to szczególnie ważne 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w </a:t>
            </a:r>
            <a:r>
              <a:rPr lang="pl-PL" sz="2400" b="1" dirty="0"/>
              <a:t>przypadku młodszych </a:t>
            </a:r>
            <a:r>
              <a:rPr lang="pl-PL" sz="2400" b="1" dirty="0" smtClean="0"/>
              <a:t>uczniów.</a:t>
            </a:r>
            <a:endParaRPr lang="pl-PL" sz="2400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927939"/>
              </p:ext>
            </p:extLst>
          </p:nvPr>
        </p:nvGraphicFramePr>
        <p:xfrm>
          <a:off x="1555115" y="0"/>
          <a:ext cx="2298428" cy="153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Obraz - mapa bitowa" r:id="rId3" imgW="9144000" imgH="6095880" progId="Paint.Picture">
                  <p:embed/>
                </p:oleObj>
              </mc:Choice>
              <mc:Fallback>
                <p:oleObj name="Obraz - mapa bitowa" r:id="rId3" imgW="9144000" imgH="6095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115" y="0"/>
                        <a:ext cx="2298428" cy="153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1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11233" y="431075"/>
            <a:ext cx="101498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NIEZWERYFIKOWANE INFORMACJE. CO JEST PRAWDĄ, A CO FAŁSZEM</a:t>
            </a:r>
            <a:r>
              <a:rPr lang="pl-PL" sz="2400" b="1" dirty="0" smtClean="0"/>
              <a:t>?</a:t>
            </a:r>
          </a:p>
          <a:p>
            <a:endParaRPr lang="pl-PL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 smtClean="0"/>
              <a:t> </a:t>
            </a:r>
            <a:r>
              <a:rPr lang="pl-PL" sz="2400" dirty="0"/>
              <a:t>Podczas nauki on-line dziecko może natrafić w I</a:t>
            </a:r>
            <a:r>
              <a:rPr lang="pl-PL" sz="2400" dirty="0" smtClean="0"/>
              <a:t>nternecie </a:t>
            </a:r>
            <a:r>
              <a:rPr lang="pl-PL" sz="2400" dirty="0"/>
              <a:t>na informacje, które wzbudzą w nim niepokój. Ważne jest, </a:t>
            </a:r>
            <a:r>
              <a:rPr lang="pl-PL" sz="2400" dirty="0" smtClean="0"/>
              <a:t>by </a:t>
            </a:r>
            <a:r>
              <a:rPr lang="pl-PL" sz="2400" dirty="0"/>
              <a:t>omówić taką sytuację i wyjaśnić dziecku, że wiele treści zamieszczanych w sieci nie służy informowaniu, a często tylko przykuwaniu uwagi czy zwiększaniu częstotliwości odwiedzin danej </a:t>
            </a:r>
            <a:r>
              <a:rPr lang="pl-PL" sz="2400" dirty="0" smtClean="0"/>
              <a:t>strony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dirty="0" smtClean="0"/>
          </a:p>
          <a:p>
            <a:endParaRPr lang="pl-PL" sz="2400" dirty="0"/>
          </a:p>
          <a:p>
            <a:r>
              <a:rPr lang="pl-PL" sz="2400" b="1" dirty="0" smtClean="0"/>
              <a:t>  GRY KOMPUTEROWE 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 smtClean="0"/>
              <a:t>Dzieci </a:t>
            </a:r>
            <a:r>
              <a:rPr lang="pl-PL" sz="2400" dirty="0"/>
              <a:t>są również narażone na nieodpowiednie treści zawarte w grach. Aby tego uniknąć, warto sprawdzać kategorię wiekową danej gry oraz to, czy nie zawiera np. scen przemocy, hazardu, pornografii. Europejski system klasyfikacji gier PEGI nadaje oznaczenia wieku i treści zawartych w grze. </a:t>
            </a:r>
            <a:endParaRPr lang="pl-PL" sz="2400" dirty="0" smtClean="0"/>
          </a:p>
          <a:p>
            <a:r>
              <a:rPr lang="pl-PL" sz="2400" dirty="0" smtClean="0"/>
              <a:t>Są </a:t>
            </a:r>
            <a:r>
              <a:rPr lang="pl-PL" sz="2400" dirty="0"/>
              <a:t>one obecne praktycznie na każdej grze dostępnej </a:t>
            </a:r>
            <a:r>
              <a:rPr lang="pl-PL" sz="2400" dirty="0" smtClean="0"/>
              <a:t>on-line, </a:t>
            </a:r>
            <a:r>
              <a:rPr lang="pl-PL" sz="2400" dirty="0"/>
              <a:t>bądź w </a:t>
            </a:r>
            <a:r>
              <a:rPr lang="pl-PL" sz="2400" dirty="0" smtClean="0"/>
              <a:t>sklepie.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131" y="2889787"/>
            <a:ext cx="1898469" cy="1423852"/>
          </a:xfrm>
          <a:prstGeom prst="rect">
            <a:avLst/>
          </a:prstGeom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095457"/>
              </p:ext>
            </p:extLst>
          </p:nvPr>
        </p:nvGraphicFramePr>
        <p:xfrm>
          <a:off x="203904" y="4650377"/>
          <a:ext cx="1507329" cy="9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Obraz - mapa bitowa" r:id="rId4" imgW="9144000" imgH="5896080" progId="Paint.Picture">
                  <p:embed/>
                </p:oleObj>
              </mc:Choice>
              <mc:Fallback>
                <p:oleObj name="Obraz - mapa bitowa" r:id="rId4" imgW="9144000" imgH="5896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904" y="4650377"/>
                        <a:ext cx="1507329" cy="97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5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05393" y="483326"/>
            <a:ext cx="570910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 smtClean="0"/>
          </a:p>
          <a:p>
            <a:pPr algn="ctr"/>
            <a:r>
              <a:rPr lang="pl-PL" sz="2400" dirty="0" smtClean="0"/>
              <a:t>INTERNET</a:t>
            </a:r>
            <a:endParaRPr lang="pl-PL" sz="2400" dirty="0" smtClean="0"/>
          </a:p>
          <a:p>
            <a:pPr algn="ctr"/>
            <a:r>
              <a:rPr lang="pl-PL" sz="2400" dirty="0" smtClean="0"/>
              <a:t> może nam dać wiele dobrego, jeśli umiemy się nim </a:t>
            </a:r>
            <a:r>
              <a:rPr lang="pl-PL" sz="2400" dirty="0" smtClean="0"/>
              <a:t>posłużyć!</a:t>
            </a:r>
            <a:endParaRPr lang="pl-PL" sz="2400" dirty="0" smtClean="0"/>
          </a:p>
          <a:p>
            <a:endParaRPr lang="pl-PL" sz="2400" dirty="0"/>
          </a:p>
          <a:p>
            <a:pPr algn="ctr"/>
            <a:r>
              <a:rPr lang="pl-PL" sz="2400" b="1" dirty="0" smtClean="0"/>
              <a:t>TO WŁAŚNIE MY TWORZYMY INTERNET!</a:t>
            </a:r>
          </a:p>
          <a:p>
            <a:endParaRPr lang="pl-PL" sz="2400" dirty="0"/>
          </a:p>
          <a:p>
            <a:pPr algn="ctr"/>
            <a:r>
              <a:rPr lang="pl-PL" sz="2400" b="1" dirty="0" smtClean="0"/>
              <a:t>Pamiętajmy, jakim chcielibyśmy go zastać i dbajmy o wspólne bezpieczeństwo </a:t>
            </a:r>
          </a:p>
          <a:p>
            <a:pPr algn="ctr"/>
            <a:r>
              <a:rPr lang="pl-PL" sz="2400" b="1" dirty="0" smtClean="0"/>
              <a:t>w </a:t>
            </a:r>
            <a:r>
              <a:rPr lang="pl-PL" sz="2400" b="1" dirty="0" smtClean="0"/>
              <a:t>CYBERPRZESTRZENI</a:t>
            </a:r>
            <a:r>
              <a:rPr lang="pl-PL" sz="2400" b="1" dirty="0" smtClean="0"/>
              <a:t>!</a:t>
            </a:r>
          </a:p>
          <a:p>
            <a:pPr algn="ctr"/>
            <a:endParaRPr lang="pl-PL" sz="2400" b="1" dirty="0" smtClean="0"/>
          </a:p>
          <a:p>
            <a:pPr lvl="0" algn="ctr"/>
            <a:r>
              <a:rPr lang="pl-PL" sz="2400" dirty="0">
                <a:solidFill>
                  <a:prstClr val="black"/>
                </a:solidFill>
              </a:rPr>
              <a:t>Korzystając z Internetu pamiętaj </a:t>
            </a:r>
            <a:r>
              <a:rPr lang="pl-PL" sz="2400" dirty="0" smtClean="0">
                <a:solidFill>
                  <a:prstClr val="black"/>
                </a:solidFill>
              </a:rPr>
              <a:t>też </a:t>
            </a:r>
          </a:p>
          <a:p>
            <a:pPr lvl="0" algn="ctr"/>
            <a:r>
              <a:rPr lang="pl-PL" sz="2400" dirty="0" smtClean="0">
                <a:solidFill>
                  <a:prstClr val="black"/>
                </a:solidFill>
              </a:rPr>
              <a:t>o </a:t>
            </a:r>
            <a:r>
              <a:rPr lang="pl-PL" sz="2400" b="1" dirty="0">
                <a:solidFill>
                  <a:prstClr val="black"/>
                </a:solidFill>
              </a:rPr>
              <a:t>NETYKIECIE </a:t>
            </a:r>
          </a:p>
          <a:p>
            <a:pPr lvl="0" algn="ctr"/>
            <a:r>
              <a:rPr lang="pl-PL" sz="2400" dirty="0">
                <a:solidFill>
                  <a:prstClr val="black"/>
                </a:solidFill>
              </a:rPr>
              <a:t>-to zbiór zasad kultury obowiązującej wszystkich w SIECI</a:t>
            </a:r>
          </a:p>
          <a:p>
            <a:pPr lvl="0"/>
            <a:endParaRPr lang="pl-PL" sz="2400" dirty="0">
              <a:solidFill>
                <a:prstClr val="black"/>
              </a:solidFill>
            </a:endParaRPr>
          </a:p>
          <a:p>
            <a:pPr algn="ctr"/>
            <a:endParaRPr lang="pl-PL" sz="2800" b="1" dirty="0"/>
          </a:p>
          <a:p>
            <a:pPr algn="ctr"/>
            <a:endParaRPr lang="pl-PL" sz="2800" b="1" dirty="0" smtClean="0"/>
          </a:p>
          <a:p>
            <a:pPr algn="ctr"/>
            <a:r>
              <a:rPr lang="pl-PL" sz="2000" b="1" dirty="0" smtClean="0"/>
              <a:t>			</a:t>
            </a:r>
            <a:endParaRPr lang="pl-PL" sz="2000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1765"/>
              </p:ext>
            </p:extLst>
          </p:nvPr>
        </p:nvGraphicFramePr>
        <p:xfrm>
          <a:off x="6806384" y="822960"/>
          <a:ext cx="4540296" cy="302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Obraz - mapa bitowa" r:id="rId3" imgW="9144000" imgH="6095880" progId="Paint.Picture">
                  <p:embed/>
                </p:oleObj>
              </mc:Choice>
              <mc:Fallback>
                <p:oleObj name="Obraz - mapa bitowa" r:id="rId3" imgW="9144000" imgH="6095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6384" y="822960"/>
                        <a:ext cx="4540296" cy="3026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067007" y="4370630"/>
            <a:ext cx="496388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Opracowano na podstawie: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Bezpieczeństwo 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 i młodzieży online. Kompendium dla rodziców i profesjonalistów 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https://www.saferinternet.pl/images/artykuly/projekty-edukacyjne/Kompendium_www.pdf</a:t>
            </a:r>
            <a:endParaRPr lang="pl-PL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Kształcenie na odległość. Poradnik dla szkół </a:t>
            </a: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https://www.youtube.com/watch?v=QEr4THZhTqM</a:t>
            </a:r>
            <a:endParaRPr lang="pl-PL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://fdds.pl/corobimy/bezpieczenstwo-dzieci-online</a:t>
            </a: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www.dzieckowsieci.pl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https://sieciaki.pl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</a:t>
            </a: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pl-PL" sz="1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https://116111.pl/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www.zdrowie.pap.pl</a:t>
            </a:r>
            <a:endParaRPr lang="pl-PL" i="1" dirty="0"/>
          </a:p>
          <a:p>
            <a:r>
              <a:rPr lang="pl-PL" i="1" dirty="0"/>
              <a:t>	</a:t>
            </a:r>
            <a:r>
              <a:rPr lang="pl-PL" i="1" dirty="0" smtClean="0"/>
              <a:t>	      Magdalena Wójcik, 2020r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89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2956" y="653427"/>
            <a:ext cx="99428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>
                <a:solidFill>
                  <a:prstClr val="black"/>
                </a:solidFill>
              </a:rPr>
              <a:t>WYSTARCZY ZNAĆ KILKA PODSATWOWYCH ZASAD </a:t>
            </a:r>
          </a:p>
          <a:p>
            <a:pPr lvl="0" algn="ctr"/>
            <a:r>
              <a:rPr lang="pl-PL" sz="2800" b="1" dirty="0">
                <a:solidFill>
                  <a:prstClr val="black"/>
                </a:solidFill>
              </a:rPr>
              <a:t>korzystania z sieci, aby zapewnić sobie </a:t>
            </a:r>
          </a:p>
          <a:p>
            <a:pPr lvl="0" algn="ctr"/>
            <a:r>
              <a:rPr lang="pl-PL" sz="2800" b="1" dirty="0">
                <a:solidFill>
                  <a:prstClr val="black"/>
                </a:solidFill>
              </a:rPr>
              <a:t>BEZPIECZEŃSTWO I SPOKÓJ!</a:t>
            </a:r>
          </a:p>
          <a:p>
            <a:pPr lvl="0"/>
            <a:endParaRPr lang="pl-PL" sz="2800" b="1" dirty="0" smtClean="0">
              <a:solidFill>
                <a:prstClr val="black"/>
              </a:solidFill>
            </a:endParaRPr>
          </a:p>
          <a:p>
            <a:pPr lvl="0"/>
            <a:endParaRPr lang="pl-PL" sz="2800" b="1" dirty="0" smtClean="0">
              <a:solidFill>
                <a:prstClr val="black"/>
              </a:solidFill>
            </a:endParaRPr>
          </a:p>
          <a:p>
            <a:pPr lvl="0"/>
            <a:r>
              <a:rPr lang="pl-PL" sz="2800" b="1" dirty="0" smtClean="0">
                <a:solidFill>
                  <a:prstClr val="black"/>
                </a:solidFill>
              </a:rPr>
              <a:t>Zabezpiecz </a:t>
            </a:r>
            <a:r>
              <a:rPr lang="pl-PL" sz="2800" b="1" dirty="0">
                <a:solidFill>
                  <a:prstClr val="black"/>
                </a:solidFill>
              </a:rPr>
              <a:t>komputer </a:t>
            </a:r>
            <a:endParaRPr lang="pl-PL" sz="2800" dirty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prstClr val="black"/>
                </a:solidFill>
              </a:rPr>
              <a:t>Pamiętaj </a:t>
            </a:r>
            <a:r>
              <a:rPr lang="pl-PL" sz="2400" dirty="0">
                <a:solidFill>
                  <a:prstClr val="black"/>
                </a:solidFill>
              </a:rPr>
              <a:t>o tym, aby zawsze korzystać z aktualnego programu antywirusowego – wybieraj oprogramowania, które są sprawdzone. Warto również na bieżąco i regularnie skanować komputer pod kątem wirusów i złośliwego oprogramowania.</a:t>
            </a:r>
            <a:endParaRPr lang="pl-PL" sz="2400" dirty="0" smtClean="0">
              <a:solidFill>
                <a:prstClr val="black"/>
              </a:solidFill>
            </a:endParaRPr>
          </a:p>
          <a:p>
            <a:pPr lvl="0"/>
            <a:endParaRPr lang="pl-PL" sz="2400" dirty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</a:rPr>
              <a:t>N</a:t>
            </a:r>
            <a:r>
              <a:rPr lang="pl-PL" sz="2400" dirty="0" smtClean="0">
                <a:solidFill>
                  <a:prstClr val="black"/>
                </a:solidFill>
              </a:rPr>
              <a:t>ie </a:t>
            </a:r>
            <a:r>
              <a:rPr lang="pl-PL" sz="2400" dirty="0">
                <a:solidFill>
                  <a:prstClr val="black"/>
                </a:solidFill>
              </a:rPr>
              <a:t>otwieraj e-maili od nieznajomych, </a:t>
            </a:r>
            <a:r>
              <a:rPr lang="pl-PL" sz="2400" dirty="0" smtClean="0">
                <a:solidFill>
                  <a:prstClr val="black"/>
                </a:solidFill>
              </a:rPr>
              <a:t>nie </a:t>
            </a:r>
            <a:r>
              <a:rPr lang="pl-PL" sz="2400" dirty="0">
                <a:solidFill>
                  <a:prstClr val="black"/>
                </a:solidFill>
              </a:rPr>
              <a:t>klikaj na linki </a:t>
            </a:r>
            <a:r>
              <a:rPr lang="pl-PL" sz="2400" dirty="0" smtClean="0">
                <a:solidFill>
                  <a:prstClr val="black"/>
                </a:solidFill>
              </a:rPr>
              <a:t> podesłane </a:t>
            </a:r>
            <a:r>
              <a:rPr lang="pl-PL" sz="2400" dirty="0">
                <a:solidFill>
                  <a:prstClr val="black"/>
                </a:solidFill>
              </a:rPr>
              <a:t>przez obcą osobę </a:t>
            </a:r>
            <a:r>
              <a:rPr lang="pl-PL" sz="2400" dirty="0" smtClean="0">
                <a:solidFill>
                  <a:prstClr val="black"/>
                </a:solidFill>
              </a:rPr>
              <a:t>– </a:t>
            </a:r>
            <a:r>
              <a:rPr lang="pl-PL" sz="2400" dirty="0" smtClean="0">
                <a:solidFill>
                  <a:prstClr val="black"/>
                </a:solidFill>
              </a:rPr>
              <a:t>mogą </a:t>
            </a:r>
            <a:r>
              <a:rPr lang="pl-PL" sz="2400" dirty="0" smtClean="0">
                <a:solidFill>
                  <a:prstClr val="black"/>
                </a:solidFill>
              </a:rPr>
              <a:t>one zawierać złośliwe oprogramowanie i zawirusować Ci komputer</a:t>
            </a:r>
            <a:r>
              <a:rPr lang="pl-PL" sz="2400" dirty="0">
                <a:solidFill>
                  <a:prstClr val="black"/>
                </a:solidFill>
              </a:rPr>
              <a:t>!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87" y="157125"/>
            <a:ext cx="2517368" cy="314671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1" y="1184085"/>
            <a:ext cx="1790135" cy="16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1479" y="206526"/>
            <a:ext cx="1199052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000" b="1" dirty="0" smtClean="0">
                <a:solidFill>
                  <a:prstClr val="black"/>
                </a:solidFill>
              </a:rPr>
              <a:t>   </a:t>
            </a:r>
            <a:endParaRPr lang="pl-PL" sz="3000" b="1" dirty="0">
              <a:solidFill>
                <a:prstClr val="black"/>
              </a:solidFill>
            </a:endParaRPr>
          </a:p>
          <a:p>
            <a:pPr lvl="0"/>
            <a:r>
              <a:rPr lang="pl-PL" sz="3200" b="1" dirty="0" smtClean="0">
                <a:solidFill>
                  <a:prstClr val="black"/>
                </a:solidFill>
              </a:rPr>
              <a:t>  Dbaj </a:t>
            </a:r>
            <a:r>
              <a:rPr lang="pl-PL" sz="3200" b="1" dirty="0" smtClean="0">
                <a:solidFill>
                  <a:prstClr val="black"/>
                </a:solidFill>
              </a:rPr>
              <a:t>o swoje hasła, jak o największą </a:t>
            </a:r>
            <a:r>
              <a:rPr lang="pl-PL" sz="3200" b="1" dirty="0" smtClean="0">
                <a:solidFill>
                  <a:prstClr val="black"/>
                </a:solidFill>
              </a:rPr>
              <a:t>tajemnicę! </a:t>
            </a:r>
          </a:p>
          <a:p>
            <a:pPr lvl="0"/>
            <a:endParaRPr lang="pl-PL" sz="3200" b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rgbClr val="000000"/>
                </a:solidFill>
              </a:rPr>
              <a:t>Twórz </a:t>
            </a:r>
            <a:r>
              <a:rPr lang="pl-PL" sz="2800" dirty="0">
                <a:solidFill>
                  <a:srgbClr val="000000"/>
                </a:solidFill>
              </a:rPr>
              <a:t>bezpieczne, skomplikowane hasła – nie wybieraj tych, które są łatwe do odgadnięcia. </a:t>
            </a:r>
            <a:r>
              <a:rPr lang="pl-PL" sz="2800" dirty="0">
                <a:solidFill>
                  <a:prstClr val="black"/>
                </a:solidFill>
              </a:rPr>
              <a:t>Nie używaj </a:t>
            </a:r>
            <a:r>
              <a:rPr lang="pl-PL" sz="2800" dirty="0" err="1">
                <a:solidFill>
                  <a:prstClr val="black"/>
                </a:solidFill>
              </a:rPr>
              <a:t>nicka</a:t>
            </a:r>
            <a:r>
              <a:rPr lang="pl-PL" sz="2800" dirty="0">
                <a:solidFill>
                  <a:prstClr val="black"/>
                </a:solidFill>
              </a:rPr>
              <a:t>, w którym podajesz datę urodzenia lub </a:t>
            </a:r>
          </a:p>
          <a:p>
            <a:pPr lvl="0"/>
            <a:r>
              <a:rPr lang="pl-PL" sz="2800" dirty="0">
                <a:solidFill>
                  <a:prstClr val="black"/>
                </a:solidFill>
              </a:rPr>
              <a:t>   wiek np.: </a:t>
            </a:r>
            <a:r>
              <a:rPr lang="pl-PL" sz="2800" dirty="0" err="1">
                <a:solidFill>
                  <a:prstClr val="black"/>
                </a:solidFill>
              </a:rPr>
              <a:t>karolina</a:t>
            </a:r>
            <a:r>
              <a:rPr lang="pl-PL" sz="2800" dirty="0">
                <a:solidFill>
                  <a:prstClr val="black"/>
                </a:solidFill>
              </a:rPr>
              <a:t> 2010 lub </a:t>
            </a:r>
            <a:r>
              <a:rPr lang="pl-PL" sz="2800" dirty="0" err="1" smtClean="0">
                <a:solidFill>
                  <a:prstClr val="black"/>
                </a:solidFill>
              </a:rPr>
              <a:t>jacek</a:t>
            </a:r>
            <a:r>
              <a:rPr lang="pl-PL" sz="2800" dirty="0" smtClean="0">
                <a:solidFill>
                  <a:prstClr val="black"/>
                </a:solidFill>
              </a:rPr>
              <a:t> 14 </a:t>
            </a:r>
            <a:r>
              <a:rPr lang="pl-PL" sz="2800" dirty="0">
                <a:solidFill>
                  <a:prstClr val="black"/>
                </a:solidFill>
              </a:rPr>
              <a:t>– lepiej, żeby nikt obcy </a:t>
            </a:r>
          </a:p>
          <a:p>
            <a:pPr lvl="0"/>
            <a:r>
              <a:rPr lang="pl-PL" sz="2800" dirty="0">
                <a:solidFill>
                  <a:prstClr val="black"/>
                </a:solidFill>
              </a:rPr>
              <a:t>    nie wiedział ile masz lat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l-PL" sz="28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rgbClr val="000000"/>
                </a:solidFill>
              </a:rPr>
              <a:t>Zadbaj </a:t>
            </a:r>
            <a:r>
              <a:rPr lang="pl-PL" sz="2800" dirty="0">
                <a:solidFill>
                  <a:srgbClr val="000000"/>
                </a:solidFill>
              </a:rPr>
              <a:t>o to, aby mieć inne hasło do każdego portalu i profilu – dzięki temu nawet w sytuacji, kiedy Twoje hasło do jednego miejsca zostanie wykradzione, inne hasła pozostaną bezpieczne. Warto również korzystać ze specjalnych generatorów haseł, które pozwalają na stworzenie długich, bardzo skomplikowanych haseł zabezpieczających.</a:t>
            </a:r>
            <a:endParaRPr lang="pl-PL" sz="2800" dirty="0">
              <a:solidFill>
                <a:prstClr val="black"/>
              </a:solidFill>
            </a:endParaRPr>
          </a:p>
          <a:p>
            <a:pPr lvl="0"/>
            <a:endParaRPr lang="pl-PL" sz="2000" dirty="0">
              <a:solidFill>
                <a:prstClr val="black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798" y="0"/>
            <a:ext cx="2217203" cy="16047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776" y="2508069"/>
            <a:ext cx="1187827" cy="13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9085" y="352696"/>
            <a:ext cx="105286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b="1" dirty="0"/>
              <a:t>Zwracaj uwagę, czy witryna, z którą chcesz się połączyć, posiada certyfikat SSL </a:t>
            </a:r>
            <a:r>
              <a:rPr lang="pl-PL" sz="2800" dirty="0"/>
              <a:t>– dzięki temu zyskasz pewność, serwer, z którym się łączysz, jest tym właściwym, a IP nie zostało podmienione. Dzięki certyfikatom SSL internetowe transakcje są o wiele bardziej bezpieczne – na przykład w sklepach </a:t>
            </a:r>
            <a:r>
              <a:rPr lang="pl-PL" sz="2800" dirty="0" smtClean="0"/>
              <a:t>internetowych</a:t>
            </a:r>
          </a:p>
          <a:p>
            <a:endParaRPr lang="pl-PL" sz="28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3200" b="1" dirty="0">
                <a:solidFill>
                  <a:prstClr val="black"/>
                </a:solidFill>
              </a:rPr>
              <a:t>Nie podawaj swoich danych: </a:t>
            </a:r>
            <a:r>
              <a:rPr lang="pl-PL" sz="3200" b="1" dirty="0" smtClean="0">
                <a:solidFill>
                  <a:prstClr val="black"/>
                </a:solidFill>
              </a:rPr>
              <a:t>                          </a:t>
            </a:r>
            <a:endParaRPr lang="pl-PL" sz="3200" dirty="0">
              <a:solidFill>
                <a:prstClr val="black"/>
              </a:solidFill>
            </a:endParaRP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    </a:t>
            </a:r>
            <a:r>
              <a:rPr lang="pl-PL" sz="2400" dirty="0" smtClean="0">
                <a:solidFill>
                  <a:prstClr val="black"/>
                </a:solidFill>
              </a:rPr>
              <a:t>- </a:t>
            </a:r>
            <a:r>
              <a:rPr lang="pl-PL" sz="2800" dirty="0" smtClean="0">
                <a:solidFill>
                  <a:prstClr val="black"/>
                </a:solidFill>
              </a:rPr>
              <a:t>imienia </a:t>
            </a:r>
            <a:r>
              <a:rPr lang="pl-PL" sz="2800" dirty="0">
                <a:solidFill>
                  <a:prstClr val="black"/>
                </a:solidFill>
              </a:rPr>
              <a:t>i nazwiska, </a:t>
            </a:r>
          </a:p>
          <a:p>
            <a:pPr lvl="0"/>
            <a:r>
              <a:rPr lang="pl-PL" sz="2800" dirty="0">
                <a:solidFill>
                  <a:prstClr val="black"/>
                </a:solidFill>
              </a:rPr>
              <a:t>    </a:t>
            </a:r>
            <a:r>
              <a:rPr lang="pl-PL" sz="2800" dirty="0" smtClean="0">
                <a:solidFill>
                  <a:prstClr val="black"/>
                </a:solidFill>
              </a:rPr>
              <a:t>- adresu </a:t>
            </a:r>
            <a:r>
              <a:rPr lang="pl-PL" sz="2800" dirty="0">
                <a:solidFill>
                  <a:prstClr val="black"/>
                </a:solidFill>
              </a:rPr>
              <a:t>zamieszkania, </a:t>
            </a:r>
          </a:p>
          <a:p>
            <a:pPr lvl="0"/>
            <a:r>
              <a:rPr lang="pl-PL" sz="2800" dirty="0">
                <a:solidFill>
                  <a:prstClr val="black"/>
                </a:solidFill>
              </a:rPr>
              <a:t>   </a:t>
            </a:r>
            <a:r>
              <a:rPr lang="pl-PL" sz="2800" dirty="0" smtClean="0">
                <a:solidFill>
                  <a:prstClr val="black"/>
                </a:solidFill>
              </a:rPr>
              <a:t> - numeru </a:t>
            </a:r>
            <a:r>
              <a:rPr lang="pl-PL" sz="2800" dirty="0">
                <a:solidFill>
                  <a:prstClr val="black"/>
                </a:solidFill>
              </a:rPr>
              <a:t>telefonu, czy nazwy i adresu szkoły.</a:t>
            </a:r>
          </a:p>
          <a:p>
            <a:pPr lvl="0"/>
            <a:r>
              <a:rPr lang="pl-PL" sz="2800" dirty="0">
                <a:solidFill>
                  <a:prstClr val="black"/>
                </a:solidFill>
              </a:rPr>
              <a:t>    Być może nie wszyscy z osób odwiedzających </a:t>
            </a:r>
          </a:p>
          <a:p>
            <a:pPr lvl="0"/>
            <a:r>
              <a:rPr lang="pl-PL" sz="2800" dirty="0">
                <a:solidFill>
                  <a:prstClr val="black"/>
                </a:solidFill>
              </a:rPr>
              <a:t>    Twojego bloga czy ulubiony czat mają dobre zamiar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3" y="2651760"/>
            <a:ext cx="3195535" cy="24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3777" y="260201"/>
            <a:ext cx="10615518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3200" b="1" dirty="0" smtClean="0">
                <a:effectLst/>
              </a:rPr>
              <a:t>Nie ufaj osobom poznanym przez Internet</a:t>
            </a:r>
            <a:r>
              <a:rPr lang="pl-PL" sz="3200" b="1" dirty="0"/>
              <a:t>!</a:t>
            </a:r>
            <a:endParaRPr lang="pl-PL" sz="3200" b="1" dirty="0" smtClean="0">
              <a:effectLst/>
            </a:endParaRPr>
          </a:p>
          <a:p>
            <a:r>
              <a:rPr lang="pl-PL" sz="3200" b="1" dirty="0" smtClean="0">
                <a:effectLst/>
              </a:rPr>
              <a:t>    Nigdy nie jesteście pewni, że wasz internetowy </a:t>
            </a:r>
          </a:p>
          <a:p>
            <a:r>
              <a:rPr lang="pl-PL" sz="3200" b="1" dirty="0"/>
              <a:t> </a:t>
            </a:r>
            <a:r>
              <a:rPr lang="pl-PL" sz="3200" b="1" dirty="0" smtClean="0"/>
              <a:t>   </a:t>
            </a:r>
            <a:r>
              <a:rPr lang="pl-PL" sz="3200" b="1" dirty="0" smtClean="0">
                <a:effectLst/>
              </a:rPr>
              <a:t>znajomy</a:t>
            </a:r>
            <a:r>
              <a:rPr lang="pl-PL" sz="3200" b="1" dirty="0" smtClean="0"/>
              <a:t> </a:t>
            </a:r>
            <a:r>
              <a:rPr lang="pl-PL" sz="3200" b="1" dirty="0" smtClean="0">
                <a:effectLst/>
              </a:rPr>
              <a:t>jest tym, za kogo się podaje</a:t>
            </a:r>
          </a:p>
          <a:p>
            <a:endParaRPr lang="pl-PL" sz="2600" dirty="0" smtClean="0"/>
          </a:p>
          <a:p>
            <a:r>
              <a:rPr lang="pl-PL" sz="2400" dirty="0" smtClean="0"/>
              <a:t>- </a:t>
            </a:r>
            <a:r>
              <a:rPr lang="pl-PL" sz="2800" dirty="0" smtClean="0">
                <a:effectLst/>
              </a:rPr>
              <a:t>Nigdy nie masz pewności, z kim naprawdę </a:t>
            </a:r>
          </a:p>
          <a:p>
            <a:r>
              <a:rPr lang="pl-PL" sz="2800" dirty="0" smtClean="0">
                <a:effectLst/>
              </a:rPr>
              <a:t>rozmawiasz</a:t>
            </a:r>
            <a:endParaRPr lang="pl-PL" sz="2800" dirty="0" smtClean="0"/>
          </a:p>
          <a:p>
            <a:r>
              <a:rPr lang="pl-PL" sz="2800" dirty="0" smtClean="0"/>
              <a:t>- </a:t>
            </a:r>
            <a:r>
              <a:rPr lang="pl-PL" sz="2800" dirty="0" smtClean="0">
                <a:effectLst/>
              </a:rPr>
              <a:t>Może wcale nie jest Twoim rówieśnikiem, </a:t>
            </a:r>
          </a:p>
          <a:p>
            <a:r>
              <a:rPr lang="pl-PL" sz="2800" dirty="0" smtClean="0">
                <a:effectLst/>
              </a:rPr>
              <a:t>a na zdjęciu, które Ci przesłał, jest ktoś inny?</a:t>
            </a:r>
          </a:p>
          <a:p>
            <a:r>
              <a:rPr lang="pl-PL" sz="2800" dirty="0" smtClean="0"/>
              <a:t> </a:t>
            </a:r>
            <a:r>
              <a:rPr lang="pl-PL" sz="2800" dirty="0"/>
              <a:t>M</a:t>
            </a:r>
            <a:r>
              <a:rPr lang="pl-PL" sz="2800" dirty="0" smtClean="0">
                <a:effectLst/>
              </a:rPr>
              <a:t>oże wcale nie o przyjaźń z Tobą tu chodzi?</a:t>
            </a:r>
          </a:p>
          <a:p>
            <a:r>
              <a:rPr lang="pl-PL" sz="2800" dirty="0" smtClean="0"/>
              <a:t>- Nigdy nie można być pewnym, że internetowy</a:t>
            </a:r>
          </a:p>
          <a:p>
            <a:r>
              <a:rPr lang="pl-PL" sz="2800" dirty="0" smtClean="0"/>
              <a:t> znajomy ma wobec was prawdziwe </a:t>
            </a:r>
            <a:r>
              <a:rPr lang="pl-PL" sz="2800" dirty="0" smtClean="0"/>
              <a:t>zamiary,</a:t>
            </a:r>
          </a:p>
          <a:p>
            <a:pPr lvl="0"/>
            <a:r>
              <a:rPr lang="pl-PL" sz="2400" b="1" dirty="0" smtClean="0">
                <a:solidFill>
                  <a:prstClr val="black"/>
                </a:solidFill>
              </a:rPr>
              <a:t>dlatego:</a:t>
            </a:r>
          </a:p>
          <a:p>
            <a:pPr lvl="0"/>
            <a:r>
              <a:rPr lang="pl-PL" sz="2400" b="1" dirty="0" smtClean="0">
                <a:solidFill>
                  <a:prstClr val="black"/>
                </a:solidFill>
              </a:rPr>
              <a:t> Nigdy </a:t>
            </a:r>
            <a:r>
              <a:rPr lang="pl-PL" sz="2400" b="1" dirty="0">
                <a:solidFill>
                  <a:prstClr val="black"/>
                </a:solidFill>
              </a:rPr>
              <a:t>nie umawiaj  się z osobami znanymi </a:t>
            </a:r>
            <a:endParaRPr lang="pl-PL" sz="2400" b="1" dirty="0" smtClean="0">
              <a:solidFill>
                <a:prstClr val="black"/>
              </a:solidFill>
            </a:endParaRPr>
          </a:p>
          <a:p>
            <a:pPr lvl="0"/>
            <a:r>
              <a:rPr lang="pl-PL" sz="2400" b="1" dirty="0" smtClean="0">
                <a:solidFill>
                  <a:prstClr val="black"/>
                </a:solidFill>
              </a:rPr>
              <a:t> </a:t>
            </a:r>
            <a:r>
              <a:rPr lang="pl-PL" sz="2400" b="1" dirty="0">
                <a:solidFill>
                  <a:prstClr val="black"/>
                </a:solidFill>
              </a:rPr>
              <a:t>tylko z </a:t>
            </a:r>
            <a:r>
              <a:rPr lang="pl-PL" sz="2400" b="1" dirty="0" smtClean="0">
                <a:solidFill>
                  <a:prstClr val="black"/>
                </a:solidFill>
              </a:rPr>
              <a:t>Internetu!</a:t>
            </a:r>
            <a:endParaRPr lang="pl-PL" sz="2400" dirty="0">
              <a:solidFill>
                <a:prstClr val="black"/>
              </a:solidFill>
            </a:endParaRPr>
          </a:p>
          <a:p>
            <a:endParaRPr lang="pl-PL" sz="2800" dirty="0" smtClean="0"/>
          </a:p>
          <a:p>
            <a:endParaRPr lang="pl-PL" sz="2400" dirty="0"/>
          </a:p>
          <a:p>
            <a:endParaRPr lang="pl-PL" sz="2400" dirty="0" smtClean="0">
              <a:effectLst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2554120"/>
            <a:ext cx="4430255" cy="42141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010" y="123987"/>
            <a:ext cx="2789695" cy="22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7642" y="444136"/>
            <a:ext cx="1021471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sz="2800" b="1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prstClr val="black"/>
                </a:solidFill>
              </a:rPr>
              <a:t>Dbaj również o bezpieczeństwo swoich </a:t>
            </a:r>
            <a:r>
              <a:rPr lang="pl-PL" sz="2400" b="1" dirty="0" smtClean="0">
                <a:solidFill>
                  <a:prstClr val="black"/>
                </a:solidFill>
              </a:rPr>
              <a:t>przyjaciół! </a:t>
            </a:r>
            <a:endParaRPr lang="pl-PL" sz="2400" dirty="0">
              <a:solidFill>
                <a:prstClr val="black"/>
              </a:solidFill>
            </a:endParaRP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N</a:t>
            </a:r>
            <a:r>
              <a:rPr lang="pl-PL" sz="2400" dirty="0" smtClean="0">
                <a:solidFill>
                  <a:prstClr val="black"/>
                </a:solidFill>
              </a:rPr>
              <a:t>ie </a:t>
            </a:r>
            <a:r>
              <a:rPr lang="pl-PL" sz="2400" dirty="0">
                <a:solidFill>
                  <a:prstClr val="black"/>
                </a:solidFill>
              </a:rPr>
              <a:t>podawaj nikomu ich danych, nie publikuj zdjęć bez ich </a:t>
            </a:r>
            <a:r>
              <a:rPr lang="pl-PL" sz="2400" dirty="0" smtClean="0">
                <a:solidFill>
                  <a:prstClr val="black"/>
                </a:solidFill>
              </a:rPr>
              <a:t>zgody.</a:t>
            </a:r>
            <a:endParaRPr lang="pl-PL" sz="2400" dirty="0">
              <a:solidFill>
                <a:prstClr val="black"/>
              </a:solidFill>
            </a:endParaRP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N</a:t>
            </a:r>
            <a:r>
              <a:rPr lang="pl-PL" sz="2400" dirty="0" smtClean="0">
                <a:solidFill>
                  <a:prstClr val="black"/>
                </a:solidFill>
              </a:rPr>
              <a:t>ie </a:t>
            </a:r>
            <a:r>
              <a:rPr lang="pl-PL" sz="2400" dirty="0">
                <a:solidFill>
                  <a:prstClr val="black"/>
                </a:solidFill>
              </a:rPr>
              <a:t>wiesz, jaki ktoś zrobi z nich użytek, a kiedy je wysyłasz lub </a:t>
            </a:r>
            <a:r>
              <a:rPr lang="pl-PL" sz="2400" dirty="0" smtClean="0">
                <a:solidFill>
                  <a:prstClr val="black"/>
                </a:solidFill>
              </a:rPr>
              <a:t>umieszczasz </a:t>
            </a:r>
            <a:r>
              <a:rPr lang="pl-PL" sz="2400" dirty="0">
                <a:solidFill>
                  <a:prstClr val="black"/>
                </a:solidFill>
              </a:rPr>
              <a:t>w Internecie, nie masz już nad nimi </a:t>
            </a:r>
            <a:r>
              <a:rPr lang="pl-PL" sz="2400" dirty="0" smtClean="0">
                <a:solidFill>
                  <a:prstClr val="black"/>
                </a:solidFill>
              </a:rPr>
              <a:t>kontroli. </a:t>
            </a:r>
            <a:r>
              <a:rPr lang="pl-PL" sz="2400" dirty="0">
                <a:solidFill>
                  <a:prstClr val="black"/>
                </a:solidFill>
              </a:rPr>
              <a:t>P</a:t>
            </a:r>
            <a:r>
              <a:rPr lang="pl-PL" sz="2400" dirty="0" smtClean="0">
                <a:solidFill>
                  <a:prstClr val="black"/>
                </a:solidFill>
              </a:rPr>
              <a:t>rzecież </a:t>
            </a:r>
            <a:r>
              <a:rPr lang="pl-PL" sz="2400" dirty="0">
                <a:solidFill>
                  <a:prstClr val="black"/>
                </a:solidFill>
              </a:rPr>
              <a:t>nie chcesz, by przyjaciel wpadł w kłopoty</a:t>
            </a:r>
            <a:r>
              <a:rPr lang="pl-PL" sz="2400" dirty="0" smtClean="0">
                <a:solidFill>
                  <a:prstClr val="black"/>
                </a:solidFill>
              </a:rPr>
              <a:t>!</a:t>
            </a:r>
          </a:p>
          <a:p>
            <a:pPr lvl="0"/>
            <a:endParaRPr lang="pl-PL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prstClr val="black"/>
                </a:solidFill>
              </a:rPr>
              <a:t>Internet daje złudne poczucie anonimowości i bezkarności </a:t>
            </a:r>
            <a:endParaRPr lang="pl-PL" sz="2400" dirty="0">
              <a:solidFill>
                <a:prstClr val="black"/>
              </a:solidFill>
            </a:endParaRP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W</a:t>
            </a:r>
            <a:r>
              <a:rPr lang="pl-PL" sz="2400" dirty="0" smtClean="0">
                <a:solidFill>
                  <a:prstClr val="black"/>
                </a:solidFill>
              </a:rPr>
              <a:t>cale </a:t>
            </a:r>
            <a:r>
              <a:rPr lang="pl-PL" sz="2400" dirty="0">
                <a:solidFill>
                  <a:prstClr val="black"/>
                </a:solidFill>
              </a:rPr>
              <a:t>tak nie </a:t>
            </a:r>
            <a:r>
              <a:rPr lang="pl-PL" sz="2400" dirty="0" smtClean="0">
                <a:solidFill>
                  <a:prstClr val="black"/>
                </a:solidFill>
              </a:rPr>
              <a:t>jest! </a:t>
            </a:r>
            <a:r>
              <a:rPr lang="pl-PL" sz="2400" dirty="0">
                <a:solidFill>
                  <a:prstClr val="black"/>
                </a:solidFill>
              </a:rPr>
              <a:t>S</a:t>
            </a:r>
            <a:r>
              <a:rPr lang="pl-PL" sz="2400" dirty="0" smtClean="0">
                <a:solidFill>
                  <a:prstClr val="black"/>
                </a:solidFill>
              </a:rPr>
              <a:t>zanuj </a:t>
            </a:r>
            <a:r>
              <a:rPr lang="pl-PL" sz="2400" dirty="0">
                <a:solidFill>
                  <a:prstClr val="black"/>
                </a:solidFill>
              </a:rPr>
              <a:t>innych użytkowników Internetu i wymagaj, by Ciebie szanowano (nie dokuczaj innym na portalach społecznościowych</a:t>
            </a:r>
            <a:r>
              <a:rPr lang="pl-PL" sz="2400" dirty="0" smtClean="0">
                <a:solidFill>
                  <a:prstClr val="black"/>
                </a:solidFill>
              </a:rPr>
              <a:t>).</a:t>
            </a:r>
            <a:endParaRPr lang="pl-PL" sz="2400" dirty="0">
              <a:solidFill>
                <a:prstClr val="black"/>
              </a:solidFill>
            </a:endParaRP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C</a:t>
            </a:r>
            <a:r>
              <a:rPr lang="pl-PL" sz="2400" dirty="0" smtClean="0">
                <a:solidFill>
                  <a:prstClr val="black"/>
                </a:solidFill>
              </a:rPr>
              <a:t>hoć </a:t>
            </a:r>
            <a:r>
              <a:rPr lang="pl-PL" sz="2400" dirty="0">
                <a:solidFill>
                  <a:prstClr val="black"/>
                </a:solidFill>
              </a:rPr>
              <a:t>nie zdajemy sobie z tego sprawy, zostawiamy w Internecie wiele śladów</a:t>
            </a:r>
          </a:p>
          <a:p>
            <a:pPr lvl="0"/>
            <a:r>
              <a:rPr lang="pl-PL" sz="2400" dirty="0" smtClean="0">
                <a:solidFill>
                  <a:prstClr val="black"/>
                </a:solidFill>
              </a:rPr>
              <a:t>gdy </a:t>
            </a:r>
            <a:r>
              <a:rPr lang="pl-PL" sz="2400" dirty="0">
                <a:solidFill>
                  <a:prstClr val="black"/>
                </a:solidFill>
              </a:rPr>
              <a:t>ktoś narusza Twoje prawa, można go </a:t>
            </a:r>
            <a:r>
              <a:rPr lang="pl-PL" sz="2400" dirty="0" smtClean="0">
                <a:solidFill>
                  <a:prstClr val="black"/>
                </a:solidFill>
              </a:rPr>
              <a:t>odnaleźć sam </a:t>
            </a:r>
            <a:r>
              <a:rPr lang="pl-PL" sz="2400" dirty="0">
                <a:solidFill>
                  <a:prstClr val="black"/>
                </a:solidFill>
              </a:rPr>
              <a:t>też staraj się nie naruszać czyichś praw!</a:t>
            </a:r>
          </a:p>
          <a:p>
            <a:pPr lvl="0"/>
            <a:endParaRPr lang="pl-PL" sz="3200" b="1" dirty="0" smtClean="0">
              <a:solidFill>
                <a:prstClr val="black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713" y="251567"/>
            <a:ext cx="20669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54777" y="404336"/>
            <a:ext cx="7990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       UZALEŻNIENIE OD INTERNETU</a:t>
            </a:r>
          </a:p>
          <a:p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 smtClean="0"/>
              <a:t>Korzystając </a:t>
            </a:r>
            <a:r>
              <a:rPr lang="pl-PL" sz="2400" dirty="0"/>
              <a:t>z I</a:t>
            </a:r>
            <a:r>
              <a:rPr lang="pl-PL" sz="2400" dirty="0" smtClean="0"/>
              <a:t>nternetu </a:t>
            </a:r>
            <a:r>
              <a:rPr lang="pl-PL" sz="2400" dirty="0"/>
              <a:t>do nauki i zabawy, nie </a:t>
            </a:r>
            <a:r>
              <a:rPr lang="pl-PL" sz="2400" dirty="0" smtClean="0"/>
              <a:t>powinieneś </a:t>
            </a:r>
            <a:r>
              <a:rPr lang="pl-PL" sz="2400" dirty="0"/>
              <a:t>przekraczać czasu zalecanego na pracę przy komputerze dla danej grupy wiekowej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</a:t>
            </a:r>
          </a:p>
          <a:p>
            <a:r>
              <a:rPr lang="pl-PL" sz="2400" dirty="0" smtClean="0"/>
              <a:t>Może </a:t>
            </a:r>
            <a:r>
              <a:rPr lang="pl-PL" sz="2400" dirty="0"/>
              <a:t>to skutkować zarówno problemami z koncentracją i nauką, ale również ze zdrowiem </a:t>
            </a:r>
            <a:r>
              <a:rPr lang="pl-PL" sz="2400" dirty="0" smtClean="0"/>
              <a:t>fizycznym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3" y="3394211"/>
            <a:ext cx="4297679" cy="32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7685" y="283650"/>
            <a:ext cx="831965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/>
              <a:t>I</a:t>
            </a:r>
            <a:r>
              <a:rPr lang="pl-PL" sz="2400" b="1" dirty="0" smtClean="0">
                <a:effectLst/>
              </a:rPr>
              <a:t>nternet daje złudne poczucie anonimowości i bezkarności </a:t>
            </a:r>
            <a:endParaRPr lang="pl-PL" sz="2400" dirty="0" smtClean="0"/>
          </a:p>
          <a:p>
            <a:r>
              <a:rPr lang="pl-PL" sz="2400" dirty="0" smtClean="0">
                <a:effectLst/>
              </a:rPr>
              <a:t>· wcale tak nie jest!</a:t>
            </a:r>
            <a:endParaRPr lang="pl-PL" sz="2400" dirty="0" smtClean="0"/>
          </a:p>
          <a:p>
            <a:r>
              <a:rPr lang="pl-PL" sz="2400" dirty="0" smtClean="0">
                <a:effectLst/>
              </a:rPr>
              <a:t>· szanuj innych użytkowników Internetu i wymagaj, by Ciebie szanowano (nie dokuczaj innym na portalach społecznościowych)</a:t>
            </a:r>
            <a:endParaRPr lang="pl-PL" sz="2400" dirty="0" smtClean="0"/>
          </a:p>
          <a:p>
            <a:r>
              <a:rPr lang="pl-PL" sz="2400" dirty="0" smtClean="0">
                <a:effectLst/>
              </a:rPr>
              <a:t>· choć nie zdajemy sobie z tego sprawy, zostawiamy w Internecie wiele śladów</a:t>
            </a:r>
            <a:endParaRPr lang="pl-PL" sz="2400" dirty="0" smtClean="0"/>
          </a:p>
          <a:p>
            <a:r>
              <a:rPr lang="pl-PL" sz="2400" dirty="0" smtClean="0">
                <a:effectLst/>
              </a:rPr>
              <a:t>· gdy ktoś narusza Twoje prawa, można go odnaleźć</a:t>
            </a:r>
            <a:endParaRPr lang="pl-PL" sz="2400" dirty="0" smtClean="0"/>
          </a:p>
          <a:p>
            <a:r>
              <a:rPr lang="pl-PL" sz="2400" dirty="0" smtClean="0">
                <a:effectLst/>
              </a:rPr>
              <a:t>   sam też staraj się nie naruszać czyichś praw!</a:t>
            </a:r>
            <a:endParaRPr lang="pl-PL" sz="2400" dirty="0" smtClean="0"/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smtClean="0">
                <a:effectLst/>
              </a:rPr>
              <a:t>Powiedz dorosłemu, któremu ufasz, gdy coś w Internecie Cię zaniepokoi: </a:t>
            </a:r>
            <a:endParaRPr lang="pl-PL" sz="2400" dirty="0" smtClean="0"/>
          </a:p>
          <a:p>
            <a:r>
              <a:rPr lang="pl-PL" sz="2400" dirty="0" smtClean="0">
                <a:effectLst/>
              </a:rPr>
              <a:t>· jeśli ktoś przysłał Ci wulgarnego e-maila lub nęka Cię, obraża i zastrasza na   portalach społecznościowych, czy za pomocą komunikatora (nie odpowiadaj na </a:t>
            </a:r>
            <a:r>
              <a:rPr lang="pl-PL" sz="2400" dirty="0" smtClean="0"/>
              <a:t>złe </a:t>
            </a:r>
            <a:r>
              <a:rPr lang="pl-PL" sz="2400" dirty="0" smtClean="0">
                <a:effectLst/>
              </a:rPr>
              <a:t>informacje)</a:t>
            </a: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effectLst/>
              </a:rPr>
              <a:t>powiedz też, jeśli szukając informacji, trafiłeś na stronę, która namawia do nienawiści lub do czegoś dziwnego</a:t>
            </a:r>
            <a:endParaRPr lang="pl-PL" sz="2400" dirty="0" smtClean="0"/>
          </a:p>
          <a:p>
            <a:endParaRPr lang="pl-PL" sz="2000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981" y="0"/>
            <a:ext cx="3359019" cy="188105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545" y="4641468"/>
            <a:ext cx="2456725" cy="10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5021" y="754609"/>
            <a:ext cx="999220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0000"/>
                </a:solidFill>
              </a:rPr>
              <a:t>Unikaj pobierania plików z niepewnych </a:t>
            </a:r>
            <a:r>
              <a:rPr lang="pl-PL" sz="2400" dirty="0" smtClean="0">
                <a:solidFill>
                  <a:srgbClr val="000000"/>
                </a:solidFill>
              </a:rPr>
              <a:t>źródeł  </a:t>
            </a:r>
          </a:p>
          <a:p>
            <a:endParaRPr lang="pl-PL" sz="9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srgbClr val="000000"/>
                </a:solidFill>
              </a:rPr>
              <a:t>Nie </a:t>
            </a:r>
            <a:r>
              <a:rPr lang="pl-PL" sz="2400" dirty="0">
                <a:solidFill>
                  <a:srgbClr val="000000"/>
                </a:solidFill>
              </a:rPr>
              <a:t>otwieraj podejrzanych wiadomości e-mail, nie pobieraj załączonych w nich plików oraz nie wchodź na strony z linków w takich wiadomościach – mogą one zawierać złośliwe </a:t>
            </a:r>
            <a:r>
              <a:rPr lang="pl-PL" sz="2400" dirty="0" smtClean="0">
                <a:solidFill>
                  <a:srgbClr val="000000"/>
                </a:solidFill>
              </a:rPr>
              <a:t>oprogramowanie</a:t>
            </a:r>
            <a:endParaRPr lang="pl-PL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9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0000"/>
                </a:solidFill>
              </a:rPr>
              <a:t>Dwukrotnie przemyśl, zanim pozwolisz aplikacji na uzyskanie dostępu do Twojej lokalizacji czy treści w telefonie. Ta sama zasada dotyczy korzystania ze stron internetowych – nie klikaj “Akceptuję” czy “Potwierdzam” za każdym razem, kiedy chcesz jak najszybciej dostać się na witrynę internetową. </a:t>
            </a:r>
            <a:endParaRPr lang="pl-PL" sz="2400" dirty="0" smtClean="0">
              <a:solidFill>
                <a:srgbClr val="000000"/>
              </a:solidFill>
            </a:endParaRPr>
          </a:p>
          <a:p>
            <a:r>
              <a:rPr lang="pl-PL" sz="2400" dirty="0" smtClean="0">
                <a:solidFill>
                  <a:srgbClr val="000000"/>
                </a:solidFill>
              </a:rPr>
              <a:t>W </a:t>
            </a:r>
            <a:r>
              <a:rPr lang="pl-PL" sz="2400" dirty="0">
                <a:solidFill>
                  <a:srgbClr val="000000"/>
                </a:solidFill>
              </a:rPr>
              <a:t>ten sposób udzielasz zezwoleń na dostęp do wielu informacji – warto najpierw zapoznać się z regulaminem i dokładnie </a:t>
            </a:r>
            <a:r>
              <a:rPr lang="pl-PL" sz="2400" dirty="0" smtClean="0">
                <a:solidFill>
                  <a:srgbClr val="000000"/>
                </a:solidFill>
              </a:rPr>
              <a:t>sprawdź, </a:t>
            </a:r>
            <a:r>
              <a:rPr lang="pl-PL" sz="2400" dirty="0">
                <a:solidFill>
                  <a:srgbClr val="000000"/>
                </a:solidFill>
              </a:rPr>
              <a:t>co </a:t>
            </a:r>
            <a:r>
              <a:rPr lang="pl-PL" sz="2400" dirty="0" smtClean="0">
                <a:solidFill>
                  <a:srgbClr val="000000"/>
                </a:solidFill>
              </a:rPr>
              <a:t>akceptujesz</a:t>
            </a:r>
            <a:r>
              <a:rPr lang="pl-PL" sz="2400" dirty="0">
                <a:solidFill>
                  <a:srgbClr val="000000"/>
                </a:solidFill>
              </a:rPr>
              <a:t>!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dirty="0"/>
          </a:p>
          <a:p>
            <a:pPr algn="ctr"/>
            <a:endParaRPr lang="pl-PL" sz="2400" b="1" dirty="0"/>
          </a:p>
          <a:p>
            <a:pPr algn="ctr"/>
            <a:r>
              <a:rPr lang="pl-PL" sz="2400" dirty="0" smtClean="0"/>
              <a:t>Korzystając </a:t>
            </a:r>
            <a:r>
              <a:rPr lang="pl-PL" sz="2400" dirty="0" smtClean="0"/>
              <a:t>z </a:t>
            </a:r>
            <a:r>
              <a:rPr lang="pl-PL" sz="2400" dirty="0"/>
              <a:t>I</a:t>
            </a:r>
            <a:r>
              <a:rPr lang="pl-PL" sz="2400" dirty="0" smtClean="0"/>
              <a:t>nternetu </a:t>
            </a:r>
            <a:r>
              <a:rPr lang="pl-PL" sz="2400" dirty="0" smtClean="0"/>
              <a:t>pamiętaj o </a:t>
            </a:r>
            <a:r>
              <a:rPr lang="pl-PL" sz="2400" b="1" dirty="0" smtClean="0"/>
              <a:t>NETYKIECIE </a:t>
            </a:r>
          </a:p>
          <a:p>
            <a:pPr algn="ctr"/>
            <a:r>
              <a:rPr lang="pl-PL" sz="2400" dirty="0" smtClean="0"/>
              <a:t>-to </a:t>
            </a:r>
            <a:r>
              <a:rPr lang="pl-PL" sz="2400" dirty="0"/>
              <a:t>zbiór zasad kultury obowiązującej wszystkich w </a:t>
            </a:r>
            <a:r>
              <a:rPr lang="pl-PL" sz="2400" dirty="0" smtClean="0"/>
              <a:t>SIECI</a:t>
            </a:r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 smtClean="0">
              <a:effectLst/>
            </a:endParaRPr>
          </a:p>
          <a:p>
            <a:endParaRPr lang="pl-PL" sz="24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61" y="754609"/>
            <a:ext cx="1674291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999</Words>
  <Application>Microsoft Office PowerPoint</Application>
  <PresentationFormat>Panoramiczny</PresentationFormat>
  <Paragraphs>139</Paragraphs>
  <Slides>12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Motyw pakietu Office</vt:lpstr>
      <vt:lpstr>Obraz programu Paintbrush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Packard Bell</dc:creator>
  <cp:lastModifiedBy>Packard Bell</cp:lastModifiedBy>
  <cp:revision>60</cp:revision>
  <dcterms:created xsi:type="dcterms:W3CDTF">2020-01-28T18:19:51Z</dcterms:created>
  <dcterms:modified xsi:type="dcterms:W3CDTF">2020-03-25T17:02:17Z</dcterms:modified>
</cp:coreProperties>
</file>